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93022-85FA-4FB6-83CA-D1C13FE2709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ADA0-2B93-4397-B6D6-629F5B16F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93022-85FA-4FB6-83CA-D1C13FE2709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ADA0-2B93-4397-B6D6-629F5B16F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93022-85FA-4FB6-83CA-D1C13FE2709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ADA0-2B93-4397-B6D6-629F5B16F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93022-85FA-4FB6-83CA-D1C13FE2709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ADA0-2B93-4397-B6D6-629F5B16F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93022-85FA-4FB6-83CA-D1C13FE2709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ADA0-2B93-4397-B6D6-629F5B16F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93022-85FA-4FB6-83CA-D1C13FE2709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ADA0-2B93-4397-B6D6-629F5B16F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93022-85FA-4FB6-83CA-D1C13FE2709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ADA0-2B93-4397-B6D6-629F5B16F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93022-85FA-4FB6-83CA-D1C13FE2709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ADA0-2B93-4397-B6D6-629F5B16F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93022-85FA-4FB6-83CA-D1C13FE2709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ADA0-2B93-4397-B6D6-629F5B16F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93022-85FA-4FB6-83CA-D1C13FE2709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ADA0-2B93-4397-B6D6-629F5B16F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93022-85FA-4FB6-83CA-D1C13FE2709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ADA0-2B93-4397-B6D6-629F5B16F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93022-85FA-4FB6-83CA-D1C13FE2709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3ADA0-2B93-4397-B6D6-629F5B16FF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771650"/>
          </a:xfrm>
        </p:spPr>
        <p:txBody>
          <a:bodyPr/>
          <a:lstStyle/>
          <a:p>
            <a:r>
              <a:rPr lang="en-US" dirty="0" smtClean="0"/>
              <a:t>Week Five: Discourse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62200"/>
            <a:ext cx="7772400" cy="2895600"/>
          </a:xfrm>
        </p:spPr>
        <p:txBody>
          <a:bodyPr>
            <a:noAutofit/>
          </a:bodyPr>
          <a:lstStyle/>
          <a:p>
            <a:r>
              <a:rPr lang="en-US" sz="2400" dirty="0"/>
              <a:t>How language – users interpret what other language users intent to</a:t>
            </a:r>
          </a:p>
          <a:p>
            <a:r>
              <a:rPr lang="en-US" sz="2400" dirty="0" err="1"/>
              <a:t>conveny</a:t>
            </a:r>
            <a:r>
              <a:rPr lang="en-US" sz="2400" dirty="0"/>
              <a:t> is based </a:t>
            </a:r>
            <a:r>
              <a:rPr lang="en-US" sz="2400" dirty="0" err="1"/>
              <a:t>discourse.To</a:t>
            </a:r>
            <a:r>
              <a:rPr lang="en-US" sz="2400" dirty="0"/>
              <a:t> interpret discourse , we use correct and</a:t>
            </a:r>
          </a:p>
          <a:p>
            <a:r>
              <a:rPr lang="en-US" sz="2400" dirty="0"/>
              <a:t>incorrect form and </a:t>
            </a:r>
            <a:r>
              <a:rPr lang="en-US" sz="2400" dirty="0" err="1"/>
              <a:t>structure.But</a:t>
            </a:r>
            <a:r>
              <a:rPr lang="en-US" sz="2400" dirty="0"/>
              <a:t> that is not </a:t>
            </a:r>
            <a:r>
              <a:rPr lang="en-US" sz="2400" dirty="0" err="1"/>
              <a:t>enough.Because</a:t>
            </a:r>
            <a:r>
              <a:rPr lang="en-US" sz="2400" dirty="0"/>
              <a:t> an</a:t>
            </a:r>
          </a:p>
          <a:p>
            <a:r>
              <a:rPr lang="en-US" sz="2400" dirty="0"/>
              <a:t>ungrammatical sentence may convey a message , we make sense of it</a:t>
            </a:r>
          </a:p>
          <a:p>
            <a:r>
              <a:rPr lang="en-US" sz="2400" dirty="0"/>
              <a:t>As language users , we have more knowledge than that.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62000"/>
            <a:ext cx="7620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Cohesion</a:t>
            </a:r>
          </a:p>
          <a:p>
            <a:r>
              <a:rPr lang="en-US" sz="2800" dirty="0"/>
              <a:t>Cohesion can be described as ties and connections which exist within a</a:t>
            </a:r>
          </a:p>
          <a:p>
            <a:r>
              <a:rPr lang="en-US" sz="2800" dirty="0"/>
              <a:t>text. Pronouns , references , lexical connections , terms which share a</a:t>
            </a:r>
          </a:p>
          <a:p>
            <a:r>
              <a:rPr lang="en-US" sz="2800" dirty="0"/>
              <a:t>common element of meaning , connectors are cohesive links within a</a:t>
            </a:r>
          </a:p>
          <a:p>
            <a:r>
              <a:rPr lang="en-US" sz="2800" dirty="0"/>
              <a:t>text which give us some insight in our </a:t>
            </a:r>
            <a:r>
              <a:rPr lang="en-US" sz="2800" dirty="0" err="1"/>
              <a:t>judgements</a:t>
            </a:r>
            <a:r>
              <a:rPr lang="en-US" sz="2800" dirty="0"/>
              <a:t> on whether</a:t>
            </a:r>
          </a:p>
          <a:p>
            <a:r>
              <a:rPr lang="en-US" sz="2800" dirty="0"/>
              <a:t>something is well-written or not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81000"/>
            <a:ext cx="7543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Coherence</a:t>
            </a:r>
          </a:p>
          <a:p>
            <a:r>
              <a:rPr lang="en-US" sz="2800" dirty="0"/>
              <a:t>We need to create meaningful connections which are not actually</a:t>
            </a:r>
          </a:p>
          <a:p>
            <a:r>
              <a:rPr lang="en-US" sz="2800" dirty="0"/>
              <a:t>expressed by the words and sentences. We need to fill in a lot of gaps</a:t>
            </a:r>
          </a:p>
          <a:p>
            <a:r>
              <a:rPr lang="en-US" sz="2800" dirty="0"/>
              <a:t>which exist in the text. This factor is described as coherence. If there</a:t>
            </a:r>
          </a:p>
          <a:p>
            <a:r>
              <a:rPr lang="en-US" sz="2800" dirty="0"/>
              <a:t>are no cohesive ties within a fragment of discourse , we can understand</a:t>
            </a:r>
          </a:p>
          <a:p>
            <a:r>
              <a:rPr lang="en-US" sz="2800" dirty="0"/>
              <a:t>them in terms of the conventional actions performed by the speakers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7924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Conversational interaction (analysis)</a:t>
            </a:r>
          </a:p>
          <a:p>
            <a:r>
              <a:rPr lang="en-US" sz="3200" dirty="0"/>
              <a:t>Two or more people take turns at speaking. Participants wait until one</a:t>
            </a:r>
          </a:p>
          <a:p>
            <a:r>
              <a:rPr lang="en-US" sz="3200" dirty="0"/>
              <a:t>speaker indicates that he or she has finished , usually by signaling a</a:t>
            </a:r>
          </a:p>
          <a:p>
            <a:r>
              <a:rPr lang="en-US" sz="3200" dirty="0"/>
              <a:t>completion point. We have different conventions of turns – taking ;</a:t>
            </a:r>
          </a:p>
          <a:p>
            <a:r>
              <a:rPr lang="en-US" sz="3200" dirty="0"/>
              <a:t>cutting in an another speaker or waiting for an opportunity to take a</a:t>
            </a:r>
          </a:p>
          <a:p>
            <a:r>
              <a:rPr lang="en-US" sz="3200" dirty="0"/>
              <a:t>turn.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238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Week Five: Discourse Analysis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Five: Discourse Analysis</dc:title>
  <dc:creator>intel</dc:creator>
  <cp:lastModifiedBy>intel</cp:lastModifiedBy>
  <cp:revision>1</cp:revision>
  <dcterms:created xsi:type="dcterms:W3CDTF">2017-08-16T05:27:54Z</dcterms:created>
  <dcterms:modified xsi:type="dcterms:W3CDTF">2017-08-16T05:32:16Z</dcterms:modified>
</cp:coreProperties>
</file>